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  <p:sldMasterId id="214748372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</p:sldIdLst>
  <p:sldSz cy="5670550" cx="10080625"/>
  <p:notesSz cx="7559675" cy="10691800"/>
  <p:embeddedFontLst>
    <p:embeddedFont>
      <p:font typeface="La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hnQ/2DXc0b4hsvBa7/JLdgTWjC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4F77D3-34EF-4C5A-8410-A61CD098E78A}">
  <a:tblStyle styleId="{844F77D3-34EF-4C5A-8410-A61CD098E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9.xml"/><Relationship Id="rId63" Type="http://customschemas.google.com/relationships/presentationmetadata" Target="metadata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60" Type="http://schemas.openxmlformats.org/officeDocument/2006/relationships/font" Target="fonts/Montserrat-bold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font" Target="fonts/Lato-regular.fntdata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font" Target="fonts/Lato-italic.fntdata"/><Relationship Id="rId12" Type="http://schemas.openxmlformats.org/officeDocument/2006/relationships/slide" Target="slides/slide1.xml"/><Relationship Id="rId56" Type="http://schemas.openxmlformats.org/officeDocument/2006/relationships/font" Target="fonts/Lato-bold.fntdata"/><Relationship Id="rId15" Type="http://schemas.openxmlformats.org/officeDocument/2006/relationships/slide" Target="slides/slide4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3.xml"/><Relationship Id="rId58" Type="http://schemas.openxmlformats.org/officeDocument/2006/relationships/font" Target="fonts/Lato-boldItalic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p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02f80bedd_1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f02f80bedd_1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02f80bedd_3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f02f80bedd_3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02f80bedd_3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f02f80bedd_3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02f80bedd_3_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gf02f80bedd_3_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02f80bedd_3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f02f80bedd_3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02f80bedd_3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f02f80bedd_3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02f80bedd_3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f02f80bedd_3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02f80bedd_4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gf02f80bedd_4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02b84e4a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gf02b84e4a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02f80bedd_4_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f02f80bedd_4_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07a3a17d1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gf07a3a17d1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07a3a17d1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f07a3a17d1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07a3a17d1_0_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f07a3a17d1_0_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07a3a17d1_0_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f07a3a17d1_0_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07a3a17d1_0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gf07a3a17d1_0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07a3a17d1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f07a3a17d1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f07a3a17d1_0_7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gf07a3a17d1_0_7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07a3a17d1_0_8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f07a3a17d1_0_8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07a3a17d1_0_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8" name="Google Shape;698;gf07a3a17d1_0_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02f80bedd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f02f80bedd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07a3a17d1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f07a3a17d1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07a3a17d1_0_1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gf07a3a17d1_0_1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07a3a17d1_0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gf07a3a17d1_0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07a3a17d1_0_1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gf07a3a17d1_0_1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07a3a17d1_0_1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f07a3a17d1_0_1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07a3a17d1_0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gf07a3a17d1_0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07a3a17d1_0_1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1" name="Google Shape;741;gf07a3a17d1_0_1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07a3a17d1_0_1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f07a3a17d1_0_1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07a3a17d1_0_14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gf07a3a17d1_0_14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07a3a17d1_0_1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gf07a3a17d1_0_1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07a3a17d1_0_1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gf07a3a17d1_0_1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07a3a17d1_0_1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gf07a3a17d1_0_1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07a3a17d1_0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7" name="Google Shape;777;gf07a3a17d1_0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f14db9d07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gef14db9d07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f4436165e_1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ef4436165e_1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02f80bedd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0" name="Google Shape;570;gf02f80bedd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0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1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6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6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8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8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9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9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0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0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0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0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0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5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6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6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8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8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72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3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74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6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7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77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7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8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78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78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7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7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9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80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0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8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1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81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81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82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82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82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82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82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2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83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84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85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85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7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88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88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88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89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89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89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90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90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90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91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1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92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92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92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92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93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93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93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93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93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93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4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96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96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8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99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99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9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00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00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100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0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101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01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102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102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0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03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103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03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4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04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04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104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04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04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16"/>
          <p:cNvSpPr txBox="1"/>
          <p:nvPr>
            <p:ph idx="1" type="subTitle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7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17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8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18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18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9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0"/>
          <p:cNvSpPr txBox="1"/>
          <p:nvPr>
            <p:ph idx="1" type="subTitle"/>
          </p:nvPr>
        </p:nvSpPr>
        <p:spPr>
          <a:xfrm>
            <a:off x="468000" y="46800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1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21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21"/>
          <p:cNvSpPr txBox="1"/>
          <p:nvPr>
            <p:ph idx="2" type="body"/>
          </p:nvPr>
        </p:nvSpPr>
        <p:spPr>
          <a:xfrm>
            <a:off x="511668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21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22"/>
          <p:cNvSpPr txBox="1"/>
          <p:nvPr>
            <p:ph idx="1" type="body"/>
          </p:nvPr>
        </p:nvSpPr>
        <p:spPr>
          <a:xfrm>
            <a:off x="468000" y="1800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22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22"/>
          <p:cNvSpPr txBox="1"/>
          <p:nvPr>
            <p:ph idx="3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3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23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23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23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24"/>
          <p:cNvSpPr txBox="1"/>
          <p:nvPr>
            <p:ph idx="1" type="body"/>
          </p:nvPr>
        </p:nvSpPr>
        <p:spPr>
          <a:xfrm>
            <a:off x="468000" y="18000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124"/>
          <p:cNvSpPr txBox="1"/>
          <p:nvPr>
            <p:ph idx="2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12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12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125"/>
          <p:cNvSpPr txBox="1"/>
          <p:nvPr>
            <p:ph idx="3" type="body"/>
          </p:nvPr>
        </p:nvSpPr>
        <p:spPr>
          <a:xfrm>
            <a:off x="46800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25"/>
          <p:cNvSpPr txBox="1"/>
          <p:nvPr>
            <p:ph idx="4" type="body"/>
          </p:nvPr>
        </p:nvSpPr>
        <p:spPr>
          <a:xfrm>
            <a:off x="5116680" y="35175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26"/>
          <p:cNvSpPr txBox="1"/>
          <p:nvPr>
            <p:ph idx="1" type="body"/>
          </p:nvPr>
        </p:nvSpPr>
        <p:spPr>
          <a:xfrm>
            <a:off x="4680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26"/>
          <p:cNvSpPr txBox="1"/>
          <p:nvPr>
            <p:ph idx="2" type="body"/>
          </p:nvPr>
        </p:nvSpPr>
        <p:spPr>
          <a:xfrm>
            <a:off x="353520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26"/>
          <p:cNvSpPr txBox="1"/>
          <p:nvPr>
            <p:ph idx="3" type="body"/>
          </p:nvPr>
        </p:nvSpPr>
        <p:spPr>
          <a:xfrm>
            <a:off x="6602040" y="18000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26"/>
          <p:cNvSpPr txBox="1"/>
          <p:nvPr>
            <p:ph idx="4" type="body"/>
          </p:nvPr>
        </p:nvSpPr>
        <p:spPr>
          <a:xfrm>
            <a:off x="4680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126"/>
          <p:cNvSpPr txBox="1"/>
          <p:nvPr>
            <p:ph idx="5" type="body"/>
          </p:nvPr>
        </p:nvSpPr>
        <p:spPr>
          <a:xfrm>
            <a:off x="353520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126"/>
          <p:cNvSpPr txBox="1"/>
          <p:nvPr>
            <p:ph idx="6" type="body"/>
          </p:nvPr>
        </p:nvSpPr>
        <p:spPr>
          <a:xfrm>
            <a:off x="6602040" y="35175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46800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body"/>
          </p:nvPr>
        </p:nvSpPr>
        <p:spPr>
          <a:xfrm>
            <a:off x="5116680" y="18000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3" type="body"/>
          </p:nvPr>
        </p:nvSpPr>
        <p:spPr>
          <a:xfrm>
            <a:off x="468000" y="35175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2.jpg"/><Relationship Id="rId4" Type="http://schemas.openxmlformats.org/officeDocument/2006/relationships/image" Target="../media/image14.jpg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image" Target="../media/image13.jpg"/><Relationship Id="rId19" Type="http://schemas.openxmlformats.org/officeDocument/2006/relationships/theme" Target="../theme/theme7.xml"/><Relationship Id="rId6" Type="http://schemas.openxmlformats.org/officeDocument/2006/relationships/image" Target="../media/image1.jpg"/><Relationship Id="rId1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9.jpg"/><Relationship Id="rId2" Type="http://schemas.openxmlformats.org/officeDocument/2006/relationships/image" Target="../media/image12.jpg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9" Type="http://schemas.openxmlformats.org/officeDocument/2006/relationships/image" Target="../media/image8.jpg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36.xml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15.jpg"/><Relationship Id="rId8" Type="http://schemas.openxmlformats.org/officeDocument/2006/relationships/image" Target="../media/image9.jpg"/><Relationship Id="rId11" Type="http://schemas.openxmlformats.org/officeDocument/2006/relationships/image" Target="../media/image6.jpg"/><Relationship Id="rId10" Type="http://schemas.openxmlformats.org/officeDocument/2006/relationships/image" Target="../media/image11.jpg"/><Relationship Id="rId13" Type="http://schemas.openxmlformats.org/officeDocument/2006/relationships/image" Target="../media/image18.png"/><Relationship Id="rId12" Type="http://schemas.openxmlformats.org/officeDocument/2006/relationships/image" Target="../media/image21.jpg"/><Relationship Id="rId15" Type="http://schemas.openxmlformats.org/officeDocument/2006/relationships/hyperlink" Target="https://icons8.com/" TargetMode="External"/><Relationship Id="rId14" Type="http://schemas.openxmlformats.org/officeDocument/2006/relationships/hyperlink" Target="https://icons8.com/illustrations/author/5ec7b0e101d0360016f3d1b3" TargetMode="Externa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4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6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jpg"/><Relationship Id="rId2" Type="http://schemas.openxmlformats.org/officeDocument/2006/relationships/image" Target="../media/image22.jpg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9" Type="http://schemas.openxmlformats.org/officeDocument/2006/relationships/slideLayout" Target="../slideLayouts/slideLayout63.xml"/><Relationship Id="rId5" Type="http://schemas.openxmlformats.org/officeDocument/2006/relationships/image" Target="../media/image35.jpg"/><Relationship Id="rId6" Type="http://schemas.openxmlformats.org/officeDocument/2006/relationships/image" Target="../media/image23.jp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7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4114800"/>
            <a:ext cx="10080000" cy="155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7;p10"/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8" name="Google Shape;8;p10"/>
            <p:cNvSpPr/>
            <p:nvPr/>
          </p:nvSpPr>
          <p:spPr>
            <a:xfrm>
              <a:off x="0" y="0"/>
              <a:ext cx="10080720" cy="411480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0" y="1280160"/>
              <a:ext cx="1554480" cy="64008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914400" y="1920240"/>
              <a:ext cx="1280160" cy="182880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2194560" y="548640"/>
              <a:ext cx="1280160" cy="18288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3474720" y="118872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4206240" y="0"/>
              <a:ext cx="1463040" cy="914400"/>
            </a:xfrm>
            <a:prstGeom prst="rect">
              <a:avLst/>
            </a:prstGeom>
            <a:solidFill>
              <a:srgbClr val="6C7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663440" y="914400"/>
              <a:ext cx="1005840" cy="457200"/>
            </a:xfrm>
            <a:prstGeom prst="rect">
              <a:avLst/>
            </a:prstGeom>
            <a:solidFill>
              <a:srgbClr val="DEE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3474720" y="1737360"/>
              <a:ext cx="3108960" cy="1005840"/>
            </a:xfrm>
            <a:prstGeom prst="rect">
              <a:avLst/>
            </a:prstGeom>
            <a:solidFill>
              <a:srgbClr val="CED4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4114800" y="2743200"/>
              <a:ext cx="1463040" cy="100584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6583680" y="1463040"/>
              <a:ext cx="1554480" cy="457200"/>
            </a:xfrm>
            <a:prstGeom prst="rect">
              <a:avLst/>
            </a:prstGeom>
            <a:solidFill>
              <a:srgbClr val="B2B2B2">
                <a:alpha val="6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7315200" y="1920240"/>
              <a:ext cx="1463040" cy="1645920"/>
            </a:xfrm>
            <a:prstGeom prst="rect">
              <a:avLst/>
            </a:prstGeom>
            <a:solidFill>
              <a:srgbClr val="B2B2B2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2743200" y="2377440"/>
              <a:ext cx="548640" cy="82296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8595360" y="0"/>
              <a:ext cx="1485360" cy="14630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6766560" y="0"/>
              <a:ext cx="274320" cy="1005840"/>
            </a:xfrm>
            <a:prstGeom prst="rect">
              <a:avLst/>
            </a:prstGeom>
            <a:solidFill>
              <a:srgbClr val="2F4550">
                <a:alpha val="4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554480" y="0"/>
              <a:ext cx="182880" cy="9144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>
              <a:off x="0" y="3017520"/>
              <a:ext cx="365760" cy="1097280"/>
            </a:xfrm>
            <a:prstGeom prst="rect">
              <a:avLst/>
            </a:prstGeom>
            <a:solidFill>
              <a:srgbClr val="F4F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>
              <a:off x="9601200" y="2560320"/>
              <a:ext cx="365760" cy="155448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0"/>
            <p:cNvSpPr/>
            <p:nvPr/>
          </p:nvSpPr>
          <p:spPr>
            <a:xfrm>
              <a:off x="8778240" y="1828800"/>
              <a:ext cx="365760" cy="365760"/>
            </a:xfrm>
            <a:prstGeom prst="rect">
              <a:avLst/>
            </a:prstGeom>
            <a:solidFill>
              <a:srgbClr val="ADB5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0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9" name="Google Shape;79;p14"/>
          <p:cNvGrpSpPr/>
          <p:nvPr/>
        </p:nvGrpSpPr>
        <p:grpSpPr>
          <a:xfrm>
            <a:off x="7406640" y="3566160"/>
            <a:ext cx="2377440" cy="4297680"/>
            <a:chOff x="7406640" y="3566160"/>
            <a:chExt cx="2377440" cy="4297680"/>
          </a:xfrm>
        </p:grpSpPr>
        <p:sp>
          <p:nvSpPr>
            <p:cNvPr id="80" name="Google Shape;80;p14"/>
            <p:cNvSpPr/>
            <p:nvPr/>
          </p:nvSpPr>
          <p:spPr>
            <a:xfrm>
              <a:off x="8138160" y="4754880"/>
              <a:ext cx="457200" cy="2560320"/>
            </a:xfrm>
            <a:prstGeom prst="rect">
              <a:avLst/>
            </a:prstGeom>
            <a:blipFill rotWithShape="1">
              <a:blip r:embed="rId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961120" y="3566160"/>
              <a:ext cx="457200" cy="2560320"/>
            </a:xfrm>
            <a:prstGeom prst="rect">
              <a:avLst/>
            </a:prstGeom>
            <a:blipFill rotWithShape="1">
              <a:blip r:embed="rId2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503920" y="5120640"/>
              <a:ext cx="1280160" cy="91440"/>
            </a:xfrm>
            <a:prstGeom prst="rect">
              <a:avLst/>
            </a:prstGeom>
            <a:solidFill>
              <a:srgbClr val="CCCCCC">
                <a:alpha val="7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321040" y="5303520"/>
              <a:ext cx="914400" cy="91440"/>
            </a:xfrm>
            <a:prstGeom prst="rect">
              <a:avLst/>
            </a:prstGeom>
            <a:solidFill>
              <a:srgbClr val="CCCCCC">
                <a:alpha val="7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869680" y="5486400"/>
              <a:ext cx="914400" cy="91440"/>
            </a:xfrm>
            <a:prstGeom prst="rect">
              <a:avLst/>
            </a:prstGeom>
            <a:solidFill>
              <a:srgbClr val="CCCCCC">
                <a:alpha val="7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406640" y="5303520"/>
              <a:ext cx="457200" cy="256032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4"/>
          <p:cNvSpPr/>
          <p:nvPr/>
        </p:nvSpPr>
        <p:spPr>
          <a:xfrm rot="10800000">
            <a:off x="1462680" y="-1554480"/>
            <a:ext cx="457200" cy="2560320"/>
          </a:xfrm>
          <a:prstGeom prst="rect">
            <a:avLst/>
          </a:prstGeom>
          <a:blipFill rotWithShape="0">
            <a:blip r:embed="rId4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rot="10800000">
            <a:off x="639720" y="-365400"/>
            <a:ext cx="457200" cy="2560320"/>
          </a:xfrm>
          <a:prstGeom prst="rect">
            <a:avLst/>
          </a:prstGeom>
          <a:blipFill rotWithShape="0">
            <a:blip r:embed="rId5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 rot="10800000">
            <a:off x="273960" y="548640"/>
            <a:ext cx="1280160" cy="91440"/>
          </a:xfrm>
          <a:prstGeom prst="rect">
            <a:avLst/>
          </a:prstGeom>
          <a:solidFill>
            <a:srgbClr val="CCCCCC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 rot="10800000">
            <a:off x="822960" y="365760"/>
            <a:ext cx="914400" cy="91440"/>
          </a:xfrm>
          <a:prstGeom prst="rect">
            <a:avLst/>
          </a:prstGeom>
          <a:solidFill>
            <a:srgbClr val="CCCCCC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 rot="10800000">
            <a:off x="273960" y="182880"/>
            <a:ext cx="914400" cy="91440"/>
          </a:xfrm>
          <a:prstGeom prst="rect">
            <a:avLst/>
          </a:prstGeom>
          <a:solidFill>
            <a:srgbClr val="CCCCCC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 rot="10800000">
            <a:off x="2194200" y="-2103120"/>
            <a:ext cx="457200" cy="2560320"/>
          </a:xfrm>
          <a:prstGeom prst="rect">
            <a:avLst/>
          </a:prstGeom>
          <a:blipFill rotWithShape="0">
            <a:blip r:embed="rId6">
              <a:alphaModFix/>
            </a:blip>
            <a:tile algn="tl" flip="none" tx="0" sx="100000" ty="-5" sy="100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3474720" y="2560320"/>
            <a:ext cx="2743200" cy="274320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4" name="Google Shape;144;p12"/>
          <p:cNvGrpSpPr/>
          <p:nvPr/>
        </p:nvGrpSpPr>
        <p:grpSpPr>
          <a:xfrm>
            <a:off x="8540248" y="5065888"/>
            <a:ext cx="1280584" cy="914824"/>
            <a:chOff x="8540248" y="5065888"/>
            <a:chExt cx="1280584" cy="914824"/>
          </a:xfrm>
        </p:grpSpPr>
        <p:sp>
          <p:nvSpPr>
            <p:cNvPr id="145" name="Google Shape;145;p12"/>
            <p:cNvSpPr/>
            <p:nvPr/>
          </p:nvSpPr>
          <p:spPr>
            <a:xfrm flipH="1" rot="10798800">
              <a:off x="9637560" y="5431680"/>
              <a:ext cx="182880" cy="182880"/>
            </a:xfrm>
            <a:prstGeom prst="ellipse">
              <a:avLst/>
            </a:prstGeom>
            <a:blipFill rotWithShape="0">
              <a:blip r:embed="rId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 flipH="1" rot="10798800">
              <a:off x="9271800" y="5431680"/>
              <a:ext cx="182880" cy="182880"/>
            </a:xfrm>
            <a:prstGeom prst="ellipse">
              <a:avLst/>
            </a:prstGeom>
            <a:blipFill rotWithShape="0">
              <a:blip r:embed="rId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 flipH="1" rot="10798800">
              <a:off x="8906400" y="5431680"/>
              <a:ext cx="182880" cy="182880"/>
            </a:xfrm>
            <a:prstGeom prst="ellipse">
              <a:avLst/>
            </a:prstGeom>
            <a:blipFill rotWithShape="0">
              <a:blip r:embed="rId3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 flipH="1" rot="10798800">
              <a:off x="8540280" y="5432040"/>
              <a:ext cx="182880" cy="182880"/>
            </a:xfrm>
            <a:prstGeom prst="ellipse">
              <a:avLst/>
            </a:prstGeom>
            <a:blipFill rotWithShape="0">
              <a:blip r:embed="rId4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 flipH="1" rot="10798800">
              <a:off x="8540280" y="5065920"/>
              <a:ext cx="182880" cy="182880"/>
            </a:xfrm>
            <a:prstGeom prst="ellipse">
              <a:avLst/>
            </a:prstGeom>
            <a:blipFill rotWithShape="0">
              <a:blip r:embed="rId5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 flipH="1" rot="10798800">
              <a:off x="8906040" y="5065920"/>
              <a:ext cx="182880" cy="182880"/>
            </a:xfrm>
            <a:prstGeom prst="ellipse">
              <a:avLst/>
            </a:prstGeom>
            <a:blipFill rotWithShape="0">
              <a:blip r:embed="rId6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 flipH="1" rot="10798800">
              <a:off x="9271800" y="5066280"/>
              <a:ext cx="182880" cy="182880"/>
            </a:xfrm>
            <a:prstGeom prst="ellipse">
              <a:avLst/>
            </a:prstGeom>
            <a:blipFill rotWithShape="0">
              <a:blip r:embed="rId7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flipH="1" rot="10798800">
              <a:off x="9637920" y="5065920"/>
              <a:ext cx="182880" cy="182880"/>
            </a:xfrm>
            <a:prstGeom prst="ellipse">
              <a:avLst/>
            </a:prstGeom>
            <a:blipFill rotWithShape="0">
              <a:blip r:embed="rId8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 flipH="1" rot="10798800">
              <a:off x="9637560" y="5797440"/>
              <a:ext cx="182880" cy="182880"/>
            </a:xfrm>
            <a:prstGeom prst="ellipse">
              <a:avLst/>
            </a:prstGeom>
            <a:blipFill rotWithShape="0">
              <a:blip r:embed="rId9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 flipH="1" rot="10798800">
              <a:off x="9272160" y="5797800"/>
              <a:ext cx="182880" cy="182880"/>
            </a:xfrm>
            <a:prstGeom prst="ellipse">
              <a:avLst/>
            </a:prstGeom>
            <a:blipFill rotWithShape="0">
              <a:blip r:embed="rId10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 flipH="1" rot="10798800">
              <a:off x="8906040" y="5797440"/>
              <a:ext cx="182880" cy="182880"/>
            </a:xfrm>
            <a:prstGeom prst="ellipse">
              <a:avLst/>
            </a:prstGeom>
            <a:blipFill rotWithShape="0">
              <a:blip r:embed="rId11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 flipH="1" rot="10798800">
              <a:off x="8540280" y="5797440"/>
              <a:ext cx="182880" cy="182880"/>
            </a:xfrm>
            <a:prstGeom prst="ellipse">
              <a:avLst/>
            </a:prstGeom>
            <a:blipFill rotWithShape="0">
              <a:blip r:embed="rId12">
                <a:alphaModFix/>
              </a:blip>
              <a:tile algn="tl" flip="none" tx="-7" sx="100000" ty="12" sy="100000"/>
            </a:blipFill>
            <a:ln>
              <a:noFill/>
            </a:ln>
            <a:effectLst>
              <a:outerShdw rotWithShape="0" dir="2700000" dist="103350">
                <a:srgbClr val="808080">
                  <a:alpha val="6431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2"/>
          <p:cNvSpPr/>
          <p:nvPr/>
        </p:nvSpPr>
        <p:spPr>
          <a:xfrm>
            <a:off x="1499760" y="1774080"/>
            <a:ext cx="2926080" cy="2926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1225080" y="1134360"/>
            <a:ext cx="1189080" cy="118836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3420000" y="4242960"/>
            <a:ext cx="640080" cy="640080"/>
          </a:xfrm>
          <a:prstGeom prst="ellipse">
            <a:avLst/>
          </a:prstGeom>
          <a:solidFill>
            <a:srgbClr val="CCCCCC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9520" y="792360"/>
            <a:ext cx="5526000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 txBox="1"/>
          <p:nvPr/>
        </p:nvSpPr>
        <p:spPr>
          <a:xfrm>
            <a:off x="4846320" y="4846320"/>
            <a:ext cx="2133000" cy="3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Illustrations  by 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4"/>
              </a:rPr>
              <a:t>Pixeltrue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5"/>
              </a:rPr>
              <a:t>icons8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46836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46836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6"/>
          <p:cNvSpPr/>
          <p:nvPr/>
        </p:nvSpPr>
        <p:spPr>
          <a:xfrm>
            <a:off x="2103480" y="3658320"/>
            <a:ext cx="1645920" cy="164592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823320" y="-273240"/>
            <a:ext cx="2194560" cy="219456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7955640" y="3109680"/>
            <a:ext cx="2194560" cy="219456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9601560" y="915120"/>
            <a:ext cx="1645920" cy="164592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16"/>
          <p:cNvGrpSpPr/>
          <p:nvPr/>
        </p:nvGrpSpPr>
        <p:grpSpPr>
          <a:xfrm>
            <a:off x="3917826" y="775891"/>
            <a:ext cx="2433707" cy="4339257"/>
            <a:chOff x="3917826" y="775891"/>
            <a:chExt cx="2433707" cy="4339257"/>
          </a:xfrm>
        </p:grpSpPr>
        <p:sp>
          <p:nvSpPr>
            <p:cNvPr id="218" name="Google Shape;218;p16"/>
            <p:cNvSpPr/>
            <p:nvPr/>
          </p:nvSpPr>
          <p:spPr>
            <a:xfrm rot="5330400">
              <a:off x="4853880" y="33789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DEE2E6"/>
            </a:solidFill>
            <a:ln>
              <a:noFill/>
            </a:ln>
          </p:spPr>
        </p:sp>
        <p:sp>
          <p:nvSpPr>
            <p:cNvPr id="219" name="Google Shape;219;p16"/>
            <p:cNvSpPr/>
            <p:nvPr/>
          </p:nvSpPr>
          <p:spPr>
            <a:xfrm rot="5330400">
              <a:off x="4023360" y="234072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CED4DA"/>
            </a:solidFill>
            <a:ln>
              <a:noFill/>
            </a:ln>
          </p:spPr>
        </p:sp>
        <p:sp>
          <p:nvSpPr>
            <p:cNvPr id="220" name="Google Shape;220;p16"/>
            <p:cNvSpPr/>
            <p:nvPr/>
          </p:nvSpPr>
          <p:spPr>
            <a:xfrm rot="5330400">
              <a:off x="4920480" y="207648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ADB5BD"/>
            </a:solidFill>
            <a:ln>
              <a:noFill/>
            </a:ln>
          </p:spPr>
        </p:sp>
        <p:sp>
          <p:nvSpPr>
            <p:cNvPr id="221" name="Google Shape;221;p16"/>
            <p:cNvSpPr/>
            <p:nvPr/>
          </p:nvSpPr>
          <p:spPr>
            <a:xfrm rot="5330400">
              <a:off x="3977280" y="98280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5" y="4067"/>
                  </a:moveTo>
                  <a:lnTo>
                    <a:pt x="0" y="4069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6C757D"/>
            </a:solidFill>
            <a:ln>
              <a:noFill/>
            </a:ln>
          </p:spPr>
        </p:sp>
        <p:sp>
          <p:nvSpPr>
            <p:cNvPr id="222" name="Google Shape;222;p16"/>
            <p:cNvSpPr/>
            <p:nvPr/>
          </p:nvSpPr>
          <p:spPr>
            <a:xfrm rot="5330400">
              <a:off x="4911480" y="744840"/>
              <a:ext cx="1371600" cy="1463040"/>
            </a:xfrm>
            <a:custGeom>
              <a:rect b="b" l="l" r="r" t="t"/>
              <a:pathLst>
                <a:path extrusionOk="0" h="4069" w="3807">
                  <a:moveTo>
                    <a:pt x="1885" y="4067"/>
                  </a:moveTo>
                  <a:lnTo>
                    <a:pt x="0" y="4068"/>
                  </a:lnTo>
                  <a:lnTo>
                    <a:pt x="1923" y="2"/>
                  </a:lnTo>
                  <a:lnTo>
                    <a:pt x="3806" y="0"/>
                  </a:lnTo>
                  <a:lnTo>
                    <a:pt x="1885" y="4067"/>
                  </a:lnTo>
                </a:path>
              </a:pathLst>
            </a:custGeom>
            <a:solidFill>
              <a:srgbClr val="343A40"/>
            </a:solidFill>
            <a:ln>
              <a:noFill/>
            </a:ln>
          </p:spPr>
        </p:sp>
        <p:sp>
          <p:nvSpPr>
            <p:cNvPr id="223" name="Google Shape;223;p16"/>
            <p:cNvSpPr/>
            <p:nvPr/>
          </p:nvSpPr>
          <p:spPr>
            <a:xfrm rot="5330400">
              <a:off x="4032000" y="3683160"/>
              <a:ext cx="1371600" cy="1463040"/>
            </a:xfrm>
            <a:custGeom>
              <a:rect b="b" l="l" r="r" t="t"/>
              <a:pathLst>
                <a:path extrusionOk="0" h="4070" w="3807">
                  <a:moveTo>
                    <a:pt x="1884" y="4067"/>
                  </a:moveTo>
                  <a:lnTo>
                    <a:pt x="0" y="4069"/>
                  </a:lnTo>
                  <a:lnTo>
                    <a:pt x="1922" y="2"/>
                  </a:lnTo>
                  <a:lnTo>
                    <a:pt x="3806" y="0"/>
                  </a:lnTo>
                  <a:lnTo>
                    <a:pt x="1884" y="4067"/>
                  </a:lnTo>
                </a:path>
              </a:pathLst>
            </a:custGeom>
            <a:solidFill>
              <a:srgbClr val="E9ECEF"/>
            </a:solidFill>
            <a:ln>
              <a:noFill/>
            </a:ln>
          </p:spPr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0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0"/>
          <p:cNvSpPr/>
          <p:nvPr/>
        </p:nvSpPr>
        <p:spPr>
          <a:xfrm>
            <a:off x="6411960" y="130032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5813280" y="385488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7589520" y="2560320"/>
            <a:ext cx="2194560" cy="219456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3200400" y="731520"/>
            <a:ext cx="1684800" cy="164592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1424160" y="3489120"/>
            <a:ext cx="1684800" cy="164592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700920" y="1900080"/>
            <a:ext cx="1402200" cy="1848960"/>
          </a:xfrm>
          <a:custGeom>
            <a:rect b="b" l="l" r="r" t="t"/>
            <a:pathLst>
              <a:path extrusionOk="0" h="5589" w="4827">
                <a:moveTo>
                  <a:pt x="1270" y="0"/>
                </a:moveTo>
                <a:cubicBezTo>
                  <a:pt x="0" y="2540"/>
                  <a:pt x="2540" y="5588"/>
                  <a:pt x="4826" y="508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3931920" y="2011680"/>
            <a:ext cx="975960" cy="1371600"/>
          </a:xfrm>
          <a:custGeom>
            <a:rect b="b" l="l" r="r" t="t"/>
            <a:pathLst>
              <a:path extrusionOk="0" h="3811" w="3302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7724880" y="2103120"/>
            <a:ext cx="779040" cy="1463040"/>
          </a:xfrm>
          <a:custGeom>
            <a:rect b="b" l="l" r="r" t="t"/>
            <a:pathLst>
              <a:path extrusionOk="0" h="4065" w="2795">
                <a:moveTo>
                  <a:pt x="762" y="4064"/>
                </a:moveTo>
                <a:cubicBezTo>
                  <a:pt x="0" y="3301"/>
                  <a:pt x="2794" y="3555"/>
                  <a:pt x="2794" y="2794"/>
                </a:cubicBezTo>
                <a:cubicBezTo>
                  <a:pt x="2794" y="2032"/>
                  <a:pt x="0" y="1778"/>
                  <a:pt x="762" y="2540"/>
                </a:cubicBezTo>
                <a:cubicBezTo>
                  <a:pt x="1524" y="3302"/>
                  <a:pt x="2540" y="508"/>
                  <a:pt x="1524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1424160" y="475488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2887200" y="1300320"/>
            <a:ext cx="861840" cy="1828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22"/>
          <p:cNvGrpSpPr/>
          <p:nvPr/>
        </p:nvGrpSpPr>
        <p:grpSpPr>
          <a:xfrm>
            <a:off x="3570480" y="1225440"/>
            <a:ext cx="5120640" cy="2926080"/>
            <a:chOff x="3570480" y="1225440"/>
            <a:chExt cx="5120640" cy="2926080"/>
          </a:xfrm>
        </p:grpSpPr>
        <p:sp>
          <p:nvSpPr>
            <p:cNvPr id="337" name="Google Shape;337;p22"/>
            <p:cNvSpPr/>
            <p:nvPr/>
          </p:nvSpPr>
          <p:spPr>
            <a:xfrm>
              <a:off x="3570480" y="1528200"/>
              <a:ext cx="4927320" cy="2623320"/>
            </a:xfrm>
            <a:prstGeom prst="rect">
              <a:avLst/>
            </a:prstGeom>
            <a:solidFill>
              <a:srgbClr val="E9EC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3763800" y="1225440"/>
              <a:ext cx="4927320" cy="2623320"/>
            </a:xfrm>
            <a:prstGeom prst="rect">
              <a:avLst/>
            </a:prstGeom>
            <a:noFill/>
            <a:ln cap="flat" cmpd="sng" w="18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22"/>
          <p:cNvGrpSpPr/>
          <p:nvPr/>
        </p:nvGrpSpPr>
        <p:grpSpPr>
          <a:xfrm>
            <a:off x="-2093780" y="-402082"/>
            <a:ext cx="4946421" cy="8521304"/>
            <a:chOff x="-2093780" y="-402082"/>
            <a:chExt cx="4946421" cy="8521304"/>
          </a:xfrm>
        </p:grpSpPr>
        <p:sp>
          <p:nvSpPr>
            <p:cNvPr id="340" name="Google Shape;340;p22"/>
            <p:cNvSpPr/>
            <p:nvPr/>
          </p:nvSpPr>
          <p:spPr>
            <a:xfrm>
              <a:off x="-893160" y="4486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 rot="5358000">
              <a:off x="-897480" y="5153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-228960" y="5161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 rot="5358000">
              <a:off x="-219960" y="4488840"/>
              <a:ext cx="106848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228960" y="3826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1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 rot="5358000">
              <a:off x="-1586160" y="44946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2">
                <a:alphaModFix/>
              </a:blip>
              <a:tile algn="tl" flip="none" tx="11" sx="100000" ty="5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 rot="5358000">
              <a:off x="-2238480" y="5170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 rot="5358000">
              <a:off x="-897120" y="3821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 rot="5358000">
              <a:off x="-222120" y="3154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455040" y="4477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 rot="5358000">
              <a:off x="470520" y="38214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1158840" y="51706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-1561680" y="51627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 rot="5358000">
              <a:off x="461520" y="51706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 flipH="1" rot="-5358000">
              <a:off x="-232200" y="179388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 flipH="1" rot="-5358000">
              <a:off x="419760" y="24699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 flipH="1">
              <a:off x="-246600" y="2462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107720" y="1135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 rot="5358000">
              <a:off x="1103040" y="18018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 rot="5358000">
              <a:off x="414360" y="114300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3">
                <a:alphaModFix/>
              </a:blip>
              <a:tile algn="tl" flip="none" tx="11" sx="100000" ty="5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439200" y="18111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423720" y="45108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 rot="5358000">
              <a:off x="-246600" y="43884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 rot="5358000">
              <a:off x="434880" y="-24624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779480" y="179460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1106280" y="-257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908280" y="17906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 rot="5358000">
              <a:off x="-245880" y="58251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27320" y="585396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algn="tl" flip="none" tx="0" sx="100000" ty="0" sy="100000"/>
            </a:blip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236880" y="6494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 rot="5358000">
              <a:off x="-929880" y="650196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 rot="5358000">
              <a:off x="-246600" y="7197120"/>
              <a:ext cx="106848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 rot="5358000">
              <a:off x="426600" y="6518520"/>
              <a:ext cx="106884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103400" y="6530040"/>
              <a:ext cx="1073160" cy="766440"/>
            </a:xfrm>
            <a:custGeom>
              <a:rect b="b" l="l" r="r" t="t"/>
              <a:pathLst>
                <a:path extrusionOk="0" h="23506" w="21617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dir="2700000" dist="103350">
                <a:srgbClr val="80808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2"/>
          <p:cNvSpPr txBox="1"/>
          <p:nvPr/>
        </p:nvSpPr>
        <p:spPr>
          <a:xfrm>
            <a:off x="3844800" y="1408320"/>
            <a:ext cx="109728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CO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7868160" y="3039840"/>
            <a:ext cx="1097280" cy="111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8538120" y="3877200"/>
            <a:ext cx="975960" cy="1371600"/>
          </a:xfrm>
          <a:custGeom>
            <a:rect b="b" l="l" r="r" t="t"/>
            <a:pathLst>
              <a:path extrusionOk="0" h="3811" w="3302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cap="flat" cmpd="sng" w="36700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7372080" y="4974480"/>
            <a:ext cx="1684800" cy="164592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7868160" y="-329040"/>
            <a:ext cx="2011680" cy="2011680"/>
          </a:xfrm>
          <a:prstGeom prst="ellipse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2982960" y="3757320"/>
            <a:ext cx="1044720" cy="30276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type="title"/>
          </p:nvPr>
        </p:nvSpPr>
        <p:spPr>
          <a:xfrm>
            <a:off x="468000" y="468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468000" y="18000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 rot="-2724000">
            <a:off x="8646120" y="-40572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6"/>
          <p:cNvSpPr/>
          <p:nvPr/>
        </p:nvSpPr>
        <p:spPr>
          <a:xfrm rot="-2724000">
            <a:off x="8666280" y="3983040"/>
            <a:ext cx="2895480" cy="2895480"/>
          </a:xfrm>
          <a:prstGeom prst="rect">
            <a:avLst/>
          </a:prstGeom>
          <a:solidFill>
            <a:srgbClr val="CED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6"/>
          <p:cNvSpPr/>
          <p:nvPr/>
        </p:nvSpPr>
        <p:spPr>
          <a:xfrm rot="-2635200">
            <a:off x="994320" y="5915880"/>
            <a:ext cx="2588760" cy="731520"/>
          </a:xfrm>
          <a:prstGeom prst="rect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6"/>
          <p:cNvSpPr/>
          <p:nvPr/>
        </p:nvSpPr>
        <p:spPr>
          <a:xfrm rot="-2635200">
            <a:off x="-1296720" y="5513760"/>
            <a:ext cx="2588760" cy="731520"/>
          </a:xfrm>
          <a:prstGeom prst="rect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/>
          <p:nvPr/>
        </p:nvSpPr>
        <p:spPr>
          <a:xfrm rot="-2635200">
            <a:off x="3682080" y="339480"/>
            <a:ext cx="3457800" cy="922320"/>
          </a:xfrm>
          <a:prstGeom prst="rect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6"/>
          <p:cNvSpPr/>
          <p:nvPr/>
        </p:nvSpPr>
        <p:spPr>
          <a:xfrm rot="-2635200">
            <a:off x="1446120" y="-758520"/>
            <a:ext cx="2588760" cy="731520"/>
          </a:xfrm>
          <a:prstGeom prst="rect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6"/>
          <p:cNvSpPr/>
          <p:nvPr/>
        </p:nvSpPr>
        <p:spPr>
          <a:xfrm rot="-2635200">
            <a:off x="-727200" y="3295080"/>
            <a:ext cx="2588760" cy="513000"/>
          </a:xfrm>
          <a:prstGeom prst="rect">
            <a:avLst/>
          </a:prstGeom>
          <a:solidFill>
            <a:srgbClr val="8D99AE">
              <a:alpha val="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3.jpg"/><Relationship Id="rId6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oIGvNci7Qgn5vvIOpwCIW0mQ0obtFVpP/view?usp=sharing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hyperlink" Target="https://drive.google.com/file/d/1bFzGCiX8HBRTrtIUf2rCPPTCR-PDVcfs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splash.com/@johnwestrock?utm_source=unsplash&amp;utm_medium=referral&amp;utm_content=creditCopyText" TargetMode="External"/><Relationship Id="rId4" Type="http://schemas.openxmlformats.org/officeDocument/2006/relationships/hyperlink" Target="https://unsplash.com/s/photos/landscape?utm_source=unsplash&amp;utm_medium=referral&amp;utm_content=creditCopyText" TargetMode="External"/><Relationship Id="rId5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"/>
          <p:cNvSpPr txBox="1"/>
          <p:nvPr/>
        </p:nvSpPr>
        <p:spPr>
          <a:xfrm>
            <a:off x="2160000" y="4324320"/>
            <a:ext cx="473400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S.M.I.E.P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 Manejo para Inventarios en Empresas Pequeñas.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"/>
          <p:cNvSpPr txBox="1"/>
          <p:nvPr/>
        </p:nvSpPr>
        <p:spPr>
          <a:xfrm>
            <a:off x="7287825" y="4149150"/>
            <a:ext cx="23775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Sergio Nicolas Bautista Franco, Carlos Alberto Cristancho Parra, Cristian Ferney Silva Urueña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2338311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Paola Tatiana Tovar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de septiembre de 2021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p1"/>
          <p:cNvCxnSpPr/>
          <p:nvPr/>
        </p:nvCxnSpPr>
        <p:spPr>
          <a:xfrm>
            <a:off x="7132320" y="4375440"/>
            <a:ext cx="0" cy="1005840"/>
          </a:xfrm>
          <a:prstGeom prst="straightConnector1">
            <a:avLst/>
          </a:prstGeom>
          <a:noFill/>
          <a:ln cap="flat" cmpd="sng" w="547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3" name="Google Shape;4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4177" y="0"/>
            <a:ext cx="1188000" cy="1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"/>
          <p:cNvSpPr/>
          <p:nvPr/>
        </p:nvSpPr>
        <p:spPr>
          <a:xfrm>
            <a:off x="8590680" y="1102350"/>
            <a:ext cx="1575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CO" sz="1500" u="none" cap="none" strike="noStrike">
                <a:solidFill>
                  <a:srgbClr val="FE7130"/>
                </a:solidFill>
                <a:latin typeface="Arial"/>
                <a:ea typeface="Arial"/>
                <a:cs typeface="Arial"/>
                <a:sym typeface="Arial"/>
              </a:rPr>
              <a:t>C.E.E.T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100" y="2479150"/>
            <a:ext cx="1492275" cy="1547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rgbClr val="000000">
                <a:alpha val="49803"/>
              </a:srgbClr>
            </a:outerShdw>
          </a:effectLst>
        </p:spPr>
      </p:pic>
      <p:pic>
        <p:nvPicPr>
          <p:cNvPr id="496" name="Google Shape;4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625" y="2123050"/>
            <a:ext cx="1318650" cy="125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49803"/>
              </a:srgbClr>
            </a:outerShdw>
          </a:effectLst>
        </p:spPr>
      </p:pic>
      <p:pic>
        <p:nvPicPr>
          <p:cNvPr id="497" name="Google Shape;4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000" y="2051325"/>
            <a:ext cx="1188000" cy="1521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49803"/>
              </a:srgbClr>
            </a:outerShdw>
          </a:effectLst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2913" y="-340400"/>
            <a:ext cx="1318649" cy="13174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49803"/>
              </a:srgbClr>
            </a:outerShdw>
          </a:effectLst>
        </p:spPr>
      </p:pic>
      <p:pic>
        <p:nvPicPr>
          <p:cNvPr id="499" name="Google Shape;49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"/>
          <p:cNvSpPr txBox="1"/>
          <p:nvPr/>
        </p:nvSpPr>
        <p:spPr>
          <a:xfrm>
            <a:off x="457200" y="1546928"/>
            <a:ext cx="51207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CO" sz="1500">
                <a:solidFill>
                  <a:srgbClr val="333333"/>
                </a:solidFill>
              </a:rPr>
              <a:t>La base de este proyecto es crear un software  que permita a empresas pequeñas tener un control total de la información de todos sus productos con un inventario automatizado. Se pretende facilitar los procesos de almacenaje, ingresos y egresos de productos para poder obtener resultados de ganancia más exactos. Además de permitir un usuario administrador que verifique las ventas diarias y poder juzgar los productos de mayor demanda y cuales son aquellos que no es conveniente surtir a corto plazo.</a:t>
            </a:r>
            <a:endParaRPr b="0" i="0" sz="15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9"/>
          <p:cNvSpPr txBox="1"/>
          <p:nvPr/>
        </p:nvSpPr>
        <p:spPr>
          <a:xfrm>
            <a:off x="274320" y="365760"/>
            <a:ext cx="3566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CO" sz="2200"/>
              <a:t>Delimitación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83" name="Google Shape;5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2000" y="1190525"/>
            <a:ext cx="4037100" cy="40944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584" name="Google Shape;584;p9"/>
          <p:cNvSpPr/>
          <p:nvPr/>
        </p:nvSpPr>
        <p:spPr>
          <a:xfrm>
            <a:off x="4917225" y="5013100"/>
            <a:ext cx="2506500" cy="4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02f80bedd_1_16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Técnicas de recolección de datos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gf02f80bedd_1_16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gf02f80bedd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175" y="1100325"/>
            <a:ext cx="4489149" cy="346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f02f80bedd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02f80bedd_3_0"/>
          <p:cNvSpPr txBox="1"/>
          <p:nvPr/>
        </p:nvSpPr>
        <p:spPr>
          <a:xfrm>
            <a:off x="568063" y="609575"/>
            <a:ext cx="89445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Dueños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su nombre completo?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edad tiene?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observa del manejo de productos en su negocio?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¿Usted cree que el orden que lleva en sus productos es eficiente para tener un control eficaz?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presentar pérdidas a causa de un producto dañado o caducado, ¿esas pérdidas estaban registradas con anterioridad o fueron imprevistas? ¿cómo manejan estos casos?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 recibido quejas de su tienda? de ser así, ¿qué quejas ha recibido?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¿El negocio ha funcionado correctamente llevando los pedidos de productos registrados en un cuaderno?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ocasiones.</a:t>
            </a:r>
            <a:endParaRPr sz="1800"/>
          </a:p>
        </p:txBody>
      </p:sp>
      <p:sp>
        <p:nvSpPr>
          <p:cNvPr id="598" name="Google Shape;598;gf02f80bedd_3_0"/>
          <p:cNvSpPr txBox="1"/>
          <p:nvPr/>
        </p:nvSpPr>
        <p:spPr>
          <a:xfrm>
            <a:off x="1325400" y="655875"/>
            <a:ext cx="52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02f80bedd_3_13"/>
          <p:cNvSpPr txBox="1"/>
          <p:nvPr/>
        </p:nvSpPr>
        <p:spPr>
          <a:xfrm>
            <a:off x="568063" y="11675"/>
            <a:ext cx="8944500" cy="5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tan satisfecho se siente con la organización de la entrada, salida y registro de productos?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satisfecho.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Satisfecho.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Insatisfecho.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insatisfecho.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¿Los proveedores vienen a ustedes o ustedes se comunican con ellos?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proveedores vienen.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Contactamos a los proveedores.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¿Manejan algún tipo de base de dinero a la hora de hacer la apertura?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¿Organizan los descuadres en caja y con el producto de alguna forma?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__________.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f02f80bedd_3_13"/>
          <p:cNvSpPr txBox="1"/>
          <p:nvPr/>
        </p:nvSpPr>
        <p:spPr>
          <a:xfrm>
            <a:off x="1311750" y="1120450"/>
            <a:ext cx="52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02f80bedd_3_18"/>
          <p:cNvSpPr txBox="1"/>
          <p:nvPr/>
        </p:nvSpPr>
        <p:spPr>
          <a:xfrm>
            <a:off x="39175" y="0"/>
            <a:ext cx="10002300" cy="5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Familiar (Hijo) de los dueños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 visto que su familia ha logrado obtener buenas ganancias con el negocio?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B) No  C) A veces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¿Han organizado sus técnicas de registro de ventas?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B) No    C) Algunas cosas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¿Ha visto que sus padres conozcan de un faltante de dinero o producto al finalizar el día o que lleven algún proceso si sucede esto?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 B) No   C)  Nunca lo hacen    D) No existe ningún modo de registrar eso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¿Usted se involucra en el negocio familiar?, ¿cuándo?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  ¿Cuándo? _________.   B) No ¿Por qué? _________.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¿Sus padres mantienen el inventario de los productos de forma organizada cuando lo reciben de los proveedores? ¿Cómo lo hacen?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A) Sí _______    B). No _______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02f80bedd_3_23"/>
          <p:cNvSpPr txBox="1"/>
          <p:nvPr/>
        </p:nvSpPr>
        <p:spPr>
          <a:xfrm>
            <a:off x="39163" y="957875"/>
            <a:ext cx="100023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 un producto es vendido, ¿cómo hacen sus padres para tener reflejada esta venta?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¿Cómo registran o qué técnicas utilizan para organizar los productos que llegan?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 un cliente hace un reclama sobre un producto en mal estado, ¿cómo se reporta este?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¿Qué procedimiento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hora de hacer cuentas de lo vendido? ¿en dónde lo registran?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¿Cómo llevan el inventario y los datos a la hora de realizar un pedido de productos? ¿cómo saben cuánto deben pedir?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¿Están satisfechos con la forma en se organiza la mercancía, las ventas, los egresos e ingresos, las pérdidas y demás o preferirían que hubiera un método que facilitara estas tareas?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02f80bedd_3_27"/>
          <p:cNvSpPr txBox="1"/>
          <p:nvPr/>
        </p:nvSpPr>
        <p:spPr>
          <a:xfrm>
            <a:off x="39175" y="0"/>
            <a:ext cx="10002300" cy="5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¿Cual es su nombre?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¿Cuántos años tiene?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productos compró ahora en esta tienda?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entrar y analizar la tienda, ¿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logró identificar?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una clasificación de 1 a 10, siendo 10 lo más alto y 1 lo más bajo, ¿cómo calificaría el nivel de organización de la tienda?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espera una respuesta entre 1 y 10.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¿Cree usted que esta empresa cuenta con un buen manejo de su inventario? ¿Por que?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A)Sí. ¿Por qué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No. ¿Por qué?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¿Identificó alguna falencia en la atención al cliente causada por la organización interna de la empresa?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    B)  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¿Encuentra el producto que necesita siempre que viene a comprar?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     B) No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02f80bedd_3_31"/>
          <p:cNvSpPr txBox="1"/>
          <p:nvPr/>
        </p:nvSpPr>
        <p:spPr>
          <a:xfrm>
            <a:off x="39150" y="1410875"/>
            <a:ext cx="100023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¿Tiene alguna queja sobre la empresa? ¿Cuál?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le gustaría recomendar para mejorar la empresa?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tan satisfecho se encuentra con la tienda, la organización que es perceptible y la atención al cliente?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A)Muy insatisfecho  B) Insatisfecho C) Intermedio  D) Satisfecho. E) Muy satisfecho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02f80bedd_4_0"/>
          <p:cNvSpPr/>
          <p:nvPr/>
        </p:nvSpPr>
        <p:spPr>
          <a:xfrm>
            <a:off x="274326" y="1180800"/>
            <a:ext cx="4081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BPMN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gf02f80bedd_4_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gf02f80bedd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250" y="808125"/>
            <a:ext cx="3790150" cy="37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f02f80bedd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02b84e4a9_0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f02b84e4a9_0_0"/>
          <p:cNvSpPr txBox="1"/>
          <p:nvPr/>
        </p:nvSpPr>
        <p:spPr>
          <a:xfrm>
            <a:off x="8733475" y="540000"/>
            <a:ext cx="14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Ir al mapa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gf02b84e4a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5" y="355175"/>
            <a:ext cx="8537099" cy="49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"/>
          <p:cNvSpPr txBox="1"/>
          <p:nvPr/>
        </p:nvSpPr>
        <p:spPr>
          <a:xfrm>
            <a:off x="731520" y="1505520"/>
            <a:ext cx="3749040" cy="78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CO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"/>
          <p:cNvSpPr txBox="1"/>
          <p:nvPr/>
        </p:nvSpPr>
        <p:spPr>
          <a:xfrm>
            <a:off x="822949" y="2273400"/>
            <a:ext cx="2012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"/>
          <p:cNvSpPr txBox="1"/>
          <p:nvPr/>
        </p:nvSpPr>
        <p:spPr>
          <a:xfrm>
            <a:off x="1097275" y="2885400"/>
            <a:ext cx="53952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O" sz="1600">
                <a:solidFill>
                  <a:srgbClr val="434343"/>
                </a:solidFill>
              </a:rPr>
              <a:t>En una tienda de barrio llamada </a:t>
            </a:r>
            <a:r>
              <a:rPr b="1" i="1" lang="es-CO" sz="1600">
                <a:solidFill>
                  <a:srgbClr val="434343"/>
                </a:solidFill>
              </a:rPr>
              <a:t>Tienda Express</a:t>
            </a:r>
            <a:r>
              <a:rPr i="1" lang="es-CO" sz="1600">
                <a:solidFill>
                  <a:srgbClr val="434343"/>
                </a:solidFill>
              </a:rPr>
              <a:t> </a:t>
            </a:r>
            <a:r>
              <a:rPr lang="es-CO" sz="1600">
                <a:solidFill>
                  <a:srgbClr val="434343"/>
                </a:solidFill>
              </a:rPr>
              <a:t>y ubicada en la localidad de </a:t>
            </a:r>
            <a:r>
              <a:rPr lang="es-CO" sz="1600" u="sng">
                <a:solidFill>
                  <a:srgbClr val="434343"/>
                </a:solidFill>
              </a:rPr>
              <a:t>Bosa</a:t>
            </a:r>
            <a:r>
              <a:rPr lang="es-CO" sz="1600">
                <a:solidFill>
                  <a:srgbClr val="434343"/>
                </a:solidFill>
              </a:rPr>
              <a:t>, en un sector interno conocido como </a:t>
            </a:r>
            <a:r>
              <a:rPr lang="es-CO" sz="1600" u="sng">
                <a:solidFill>
                  <a:srgbClr val="434343"/>
                </a:solidFill>
              </a:rPr>
              <a:t>Las Atalayas</a:t>
            </a:r>
            <a:r>
              <a:rPr lang="es-CO" sz="1600">
                <a:solidFill>
                  <a:srgbClr val="434343"/>
                </a:solidFill>
              </a:rPr>
              <a:t>, allí se puede observar cómo la falta de un </a:t>
            </a:r>
            <a:r>
              <a:rPr b="1" lang="es-CO" sz="1600">
                <a:solidFill>
                  <a:srgbClr val="434343"/>
                </a:solidFill>
              </a:rPr>
              <a:t>sistema de información</a:t>
            </a:r>
            <a:r>
              <a:rPr lang="es-CO" sz="1600">
                <a:solidFill>
                  <a:srgbClr val="434343"/>
                </a:solidFill>
              </a:rPr>
              <a:t> que permita realizar un inventario ha causado que </a:t>
            </a:r>
            <a:r>
              <a:rPr b="1" lang="es-CO" sz="1600" u="sng">
                <a:solidFill>
                  <a:srgbClr val="434343"/>
                </a:solidFill>
              </a:rPr>
              <a:t>no</a:t>
            </a:r>
            <a:r>
              <a:rPr lang="es-CO" sz="1600" u="sng">
                <a:solidFill>
                  <a:srgbClr val="434343"/>
                </a:solidFill>
              </a:rPr>
              <a:t> se pueda dar un seguimiento eficaz al manejo de la contabilidad</a:t>
            </a:r>
            <a:r>
              <a:rPr lang="es-CO" sz="1600">
                <a:solidFill>
                  <a:srgbClr val="434343"/>
                </a:solidFill>
              </a:rPr>
              <a:t> de los productos y un </a:t>
            </a:r>
            <a:r>
              <a:rPr b="1" lang="es-CO" sz="1600" u="sng">
                <a:solidFill>
                  <a:srgbClr val="434343"/>
                </a:solidFill>
              </a:rPr>
              <a:t>bajo</a:t>
            </a:r>
            <a:r>
              <a:rPr lang="es-CO" sz="1600" u="sng">
                <a:solidFill>
                  <a:srgbClr val="434343"/>
                </a:solidFill>
              </a:rPr>
              <a:t> control en todas las actividades que allí se llevan a cabo</a:t>
            </a:r>
            <a:r>
              <a:rPr lang="es-CO" sz="1600">
                <a:solidFill>
                  <a:srgbClr val="434343"/>
                </a:solidFill>
              </a:rPr>
              <a:t>.</a:t>
            </a:r>
            <a:endParaRPr sz="1600">
              <a:solidFill>
                <a:srgbClr val="434343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07" name="Google Shape;507;p3"/>
          <p:cNvSpPr/>
          <p:nvPr/>
        </p:nvSpPr>
        <p:spPr>
          <a:xfrm>
            <a:off x="914400" y="2835000"/>
            <a:ext cx="91440" cy="1645920"/>
          </a:xfrm>
          <a:prstGeom prst="rect">
            <a:avLst/>
          </a:prstGeom>
          <a:solidFill>
            <a:srgbClr val="CED4DA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875" y="152400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02f80bedd_4_9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gf02f80bedd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00" y="152400"/>
            <a:ext cx="7654976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f02f80bedd_4_9"/>
          <p:cNvSpPr txBox="1"/>
          <p:nvPr/>
        </p:nvSpPr>
        <p:spPr>
          <a:xfrm>
            <a:off x="8280375" y="710525"/>
            <a:ext cx="14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Ir al mapa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07a3a17d1_0_0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Requerimientos Funcionales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gf07a3a17d1_0_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gf07a3a17d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07a3a17d1_0_2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9" name="Google Shape;659;gf07a3a17d1_0_25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Acceso al sistema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acceder con el usuario asignado en el sistema de inventarios para poder visualizar los productos que hay y que faltan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Ingresar datos de inicio de sesión para hacer login y la posibilidad de hacer logout para acceder al sistema.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07a3a17d1_0_5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5" name="Google Shape;665;gf07a3a17d1_0_5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RF02</a:t>
                      </a:r>
                      <a:endParaRPr/>
                    </a:p>
                  </a:txBody>
                  <a:tcPr marT="91425" marB="91425" marR="91425" marL="91425"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I</a:t>
                      </a:r>
                      <a:r>
                        <a:rPr lang="es-CO"/>
                        <a:t>ngresar número de productos totales en el almacén</a:t>
                      </a:r>
                      <a:endParaRPr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Tener acceso al sistema para poder registrar los productos que hay</a:t>
                      </a:r>
                      <a:endParaRPr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Se </a:t>
                      </a:r>
                      <a:r>
                        <a:rPr lang="es-CO"/>
                        <a:t>permitirá</a:t>
                      </a:r>
                      <a:r>
                        <a:rPr lang="es-CO"/>
                        <a:t> al usuario ingresar el numero de productos que se encuentren disponibles en toda la tienda, para que el sistema pueda ir descontando con cada venta.</a:t>
                      </a:r>
                      <a:endParaRPr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f07a3a17d1_0_6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1" name="Google Shape;671;gf07a3a17d1_0_6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Ingresar cantidad de efectivo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Permite digitar la cantidad de efectivo que se ha manejado para que el sistema la registre y pueda hacer los </a:t>
                      </a:r>
                      <a:r>
                        <a:rPr lang="es-CO"/>
                        <a:t>cálculos</a:t>
                      </a:r>
                      <a:r>
                        <a:rPr lang="es-CO"/>
                        <a:t> correspondientes.</a:t>
                      </a:r>
                      <a:endParaRPr/>
                    </a:p>
                  </a:txBody>
                  <a:tcPr marT="91425" marB="91425" marR="91425" marL="91425"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Esto nos </a:t>
                      </a:r>
                      <a:r>
                        <a:rPr lang="es-CO"/>
                        <a:t>permitirá</a:t>
                      </a:r>
                      <a:r>
                        <a:rPr lang="es-CO"/>
                        <a:t> llevar la </a:t>
                      </a:r>
                      <a:r>
                        <a:rPr lang="es-CO"/>
                        <a:t>información</a:t>
                      </a:r>
                      <a:r>
                        <a:rPr lang="es-CO"/>
                        <a:t> del dinero que se </a:t>
                      </a:r>
                      <a:r>
                        <a:rPr lang="es-CO"/>
                        <a:t>está</a:t>
                      </a:r>
                      <a:r>
                        <a:rPr lang="es-CO"/>
                        <a:t> moviendo en la empresa</a:t>
                      </a:r>
                      <a:endParaRPr/>
                    </a:p>
                  </a:txBody>
                  <a:tcPr marT="95250" marB="95250" marR="95250" marL="95250">
                    <a:lnL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>
                    <a:lnT cap="flat" cmpd="sng" w="126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07a3a17d1_0_6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7" name="Google Shape;677;gf07a3a17d1_0_6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07a3a17d1_0_7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gf07a3a17d1_0_7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07a3a17d1_0_7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9" name="Google Shape;689;gf07a3a17d1_0_7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07a3a17d1_0_8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5" name="Google Shape;695;gf07a3a17d1_0_8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07a3a17d1_0_9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1" name="Google Shape;701;gf07a3a17d1_0_9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f02f80bed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19262"/>
            <a:ext cx="3283350" cy="3325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14" name="Google Shape;514;gf02f80bedd_1_0"/>
          <p:cNvSpPr txBox="1"/>
          <p:nvPr/>
        </p:nvSpPr>
        <p:spPr>
          <a:xfrm>
            <a:off x="7547900" y="314275"/>
            <a:ext cx="2074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f02f80bedd_1_0"/>
          <p:cNvSpPr txBox="1"/>
          <p:nvPr/>
        </p:nvSpPr>
        <p:spPr>
          <a:xfrm>
            <a:off x="4289250" y="870225"/>
            <a:ext cx="53952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>
                <a:solidFill>
                  <a:srgbClr val="434343"/>
                </a:solidFill>
              </a:rPr>
              <a:t>En este lugar podemos observar que el poco control que se intenta llevar acerca del inventario de los producto se hace en unos cuadernos y estos no permiten realizar un análisis a fondo de los productos que se tienen y se deben pedir, situación que ha dado paso a </a:t>
            </a:r>
            <a:r>
              <a:rPr lang="es-CO" sz="1600">
                <a:solidFill>
                  <a:srgbClr val="434343"/>
                </a:solidFill>
              </a:rPr>
              <a:t>pérdidas económicas, pues productos que exceden la fecha de caducidad no son contados y cambiados oportunamente. De igual forma, se observa que a falta de un buen sistema, ellos se han visto en la necesidad de hacer las cosas más esenciales a instinto y sin ningún fundamento real.</a:t>
            </a:r>
            <a:r>
              <a:rPr lang="es-CO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16" name="Google Shape;516;gf02f80bedd_1_0"/>
          <p:cNvSpPr/>
          <p:nvPr/>
        </p:nvSpPr>
        <p:spPr>
          <a:xfrm>
            <a:off x="914400" y="2835000"/>
            <a:ext cx="91500" cy="1645800"/>
          </a:xfrm>
          <a:prstGeom prst="rect">
            <a:avLst/>
          </a:prstGeom>
          <a:solidFill>
            <a:srgbClr val="CED4DA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07a3a17d1_0_10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7" name="Google Shape;707;gf07a3a17d1_0_102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f07a3a17d1_0_107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3" name="Google Shape;713;gf07a3a17d1_0_107"/>
          <p:cNvGraphicFramePr/>
          <p:nvPr/>
        </p:nvGraphicFramePr>
        <p:xfrm>
          <a:off x="952475" y="8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RF010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Requerimiento no funcionales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f07a3a17d1_0_112"/>
          <p:cNvSpPr/>
          <p:nvPr/>
        </p:nvSpPr>
        <p:spPr>
          <a:xfrm>
            <a:off x="274325" y="1180800"/>
            <a:ext cx="4081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CO" sz="2500">
                <a:latin typeface="Montserrat"/>
                <a:ea typeface="Montserrat"/>
                <a:cs typeface="Montserrat"/>
                <a:sym typeface="Montserrat"/>
              </a:rPr>
              <a:t>Requerimientos  No Funcionales</a:t>
            </a:r>
            <a:endParaRPr b="1"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gf07a3a17d1_0_112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gf07a3a17d1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915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07a3a17d1_0_119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6" name="Google Shape;726;gf07a3a17d1_0_119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Sistema de inventario NO FUNCIONAL</a:t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El personal autorizado deberá colocar su usuario para ingresar al sistema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El sistema otorgará una mejor organización del inventario de los productos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07a3a17d1_0_12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2" name="Google Shape;732;gf07a3a17d1_0_12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Control de los productos NO FUNCIONAL</a:t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Tener en el inventario la facilidad de saber que productos están entrando a la tienda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Con el sistema se tendrá la posibilidad de obtener la información de los productos que se están comprando.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07a3a17d1_0_13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8" name="Google Shape;738;gf07a3a17d1_0_13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Interfaz del sistema</a:t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El sistema presentará una interfaz sencilla para que sea de fácil manejo al personal autorizado.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El sistema debe tener una interfaz sencilla y fácil de comprender.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07a3a17d1_0_13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4" name="Google Shape;744;gf07a3a17d1_0_13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Ingresar usuario al sistema</a:t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Los usuarios deberán ingresar su nombre para ingresar al sistema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El sistema de inventarios podrá ser consultado por el personal que está autorizado.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07a3a17d1_0_14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0" name="Google Shape;750;gf07a3a17d1_0_14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highlight>
                            <a:srgbClr val="B7B7B7"/>
                          </a:highlight>
                        </a:rPr>
                        <a:t>Compatibilidad de uso</a:t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/>
                        <a:t>S</a:t>
                      </a:r>
                      <a:r>
                        <a:rPr lang="es-CO"/>
                        <a:t>erá compatible en solo el computador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/>
                        <a:t>El sistema solo se </a:t>
                      </a:r>
                      <a:r>
                        <a:rPr lang="es-CO"/>
                        <a:t>podrá</a:t>
                      </a:r>
                      <a:r>
                        <a:rPr lang="es-CO"/>
                        <a:t> usar en computador  ya que </a:t>
                      </a:r>
                      <a:r>
                        <a:rPr lang="es-CO"/>
                        <a:t>tendrá</a:t>
                      </a:r>
                      <a:r>
                        <a:rPr lang="es-CO"/>
                        <a:t> un mejor manejo.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07a3a17d1_0_14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6" name="Google Shape;756;gf07a3a17d1_0_14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07a3a17d1_0_15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2" name="Google Shape;762;gf07a3a17d1_0_15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"/>
          <p:cNvSpPr/>
          <p:nvPr/>
        </p:nvSpPr>
        <p:spPr>
          <a:xfrm>
            <a:off x="131351" y="1943750"/>
            <a:ext cx="48819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¿Cómo facilitar el manejo de l</a:t>
            </a:r>
            <a:r>
              <a:rPr lang="es-CO" sz="1800">
                <a:solidFill>
                  <a:srgbClr val="434343"/>
                </a:solidFill>
              </a:rPr>
              <a:t>os productos y </a:t>
            </a: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obtener un stock más estable para o</a:t>
            </a:r>
            <a:r>
              <a:rPr lang="es-CO" sz="1800">
                <a:solidFill>
                  <a:srgbClr val="434343"/>
                </a:solidFill>
              </a:rPr>
              <a:t>btener mayor control en</a:t>
            </a: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los gastos, además de un</a:t>
            </a:r>
            <a:r>
              <a:rPr lang="es-CO" sz="1800">
                <a:solidFill>
                  <a:srgbClr val="434343"/>
                </a:solidFill>
              </a:rPr>
              <a:t> mejor manejo del dinero con base en productos tangibles, disponibles y comerciables </a:t>
            </a:r>
            <a:r>
              <a:rPr b="0" i="0" lang="es-CO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 través de la implementación un sistema informático de inventarios?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274320" y="1180800"/>
            <a:ext cx="3382920" cy="39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Tienda Express</a:t>
            </a:r>
            <a:endParaRPr b="1" i="0" sz="18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Pregunta Problema</a:t>
            </a:r>
            <a:endParaRPr b="1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07a3a17d1_0_15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8" name="Google Shape;768;gf07a3a17d1_0_15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07a3a17d1_0_160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4" name="Google Shape;774;gf07a3a17d1_0_160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07a3a17d1_0_165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0" name="Google Shape;780;gf07a3a17d1_0_165"/>
          <p:cNvGraphicFramePr/>
          <p:nvPr/>
        </p:nvGraphicFramePr>
        <p:xfrm>
          <a:off x="952475" y="130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{844F77D3-34EF-4C5A-8410-A61CD098E78A}</a:tableStyleId>
              </a:tblPr>
              <a:tblGrid>
                <a:gridCol w="2485275"/>
                <a:gridCol w="5690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Identificación del Requerimiento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RNF010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Nombre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B7B7B7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Características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Descripción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/>
                        <a:t>Prioridad del requerimiento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Alta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f14db9d07_0_1"/>
          <p:cNvSpPr/>
          <p:nvPr/>
        </p:nvSpPr>
        <p:spPr>
          <a:xfrm>
            <a:off x="274320" y="1180800"/>
            <a:ext cx="3382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for your atention!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gef14db9d0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" y="5198400"/>
            <a:ext cx="1371600" cy="30096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ef14db9d07_0_1"/>
          <p:cNvSpPr/>
          <p:nvPr/>
        </p:nvSpPr>
        <p:spPr>
          <a:xfrm>
            <a:off x="4793950" y="808125"/>
            <a:ext cx="4821300" cy="42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gef14db9d0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375" y="867175"/>
            <a:ext cx="3990861" cy="379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ef14db9d07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125" y="227600"/>
            <a:ext cx="1911027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"/>
          <p:cNvSpPr txBox="1"/>
          <p:nvPr/>
        </p:nvSpPr>
        <p:spPr>
          <a:xfrm>
            <a:off x="91440" y="1158840"/>
            <a:ext cx="3383280" cy="74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Evaluar los elementos y herramientas necesarias para prestar un servicio de calidad.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"/>
          <p:cNvSpPr txBox="1"/>
          <p:nvPr/>
        </p:nvSpPr>
        <p:spPr>
          <a:xfrm>
            <a:off x="91328" y="731525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"/>
          <p:cNvSpPr txBox="1"/>
          <p:nvPr/>
        </p:nvSpPr>
        <p:spPr>
          <a:xfrm>
            <a:off x="109800" y="2639520"/>
            <a:ext cx="3383280" cy="106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Cubrir una necesidad de forma inmediata y segura, proporcionando una buena experiencia al cliente durante su compra.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"/>
          <p:cNvSpPr txBox="1"/>
          <p:nvPr/>
        </p:nvSpPr>
        <p:spPr>
          <a:xfrm>
            <a:off x="109797" y="2212200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"/>
          <p:cNvSpPr txBox="1"/>
          <p:nvPr/>
        </p:nvSpPr>
        <p:spPr>
          <a:xfrm>
            <a:off x="91440" y="4097880"/>
            <a:ext cx="3383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rgbClr val="666666"/>
                </a:solidFill>
              </a:rPr>
              <a:t>Fomentar una </a:t>
            </a:r>
            <a:r>
              <a:rPr lang="es-CO" sz="1200">
                <a:solidFill>
                  <a:srgbClr val="666666"/>
                </a:solidFill>
              </a:rPr>
              <a:t>relación</a:t>
            </a:r>
            <a:r>
              <a:rPr lang="es-CO" sz="1200">
                <a:solidFill>
                  <a:srgbClr val="666666"/>
                </a:solidFill>
              </a:rPr>
              <a:t> de </a:t>
            </a:r>
            <a:r>
              <a:rPr lang="es-CO" sz="1200">
                <a:solidFill>
                  <a:srgbClr val="666666"/>
                </a:solidFill>
              </a:rPr>
              <a:t>fidelidad</a:t>
            </a:r>
            <a:r>
              <a:rPr lang="es-CO" sz="1200">
                <a:solidFill>
                  <a:srgbClr val="666666"/>
                </a:solidFill>
              </a:rPr>
              <a:t> y confianza con los sistemas automatizados que colaboran a un mejor manejo de una empresa.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"/>
          <p:cNvSpPr txBox="1"/>
          <p:nvPr/>
        </p:nvSpPr>
        <p:spPr>
          <a:xfrm>
            <a:off x="91300" y="3670550"/>
            <a:ext cx="3383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"/>
          <p:cNvSpPr txBox="1"/>
          <p:nvPr/>
        </p:nvSpPr>
        <p:spPr>
          <a:xfrm>
            <a:off x="6498200" y="2613597"/>
            <a:ext cx="3383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>
                <a:solidFill>
                  <a:srgbClr val="666666"/>
                </a:solidFill>
              </a:rPr>
              <a:t>Implementar un sistema de inventarios que permita mayor competitividad con estrategias que permitan la venta de productos de calidad y un manejo eficiente del producto que se tiene, además de un manejo contable diario entre cantidad de producto y dinero.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"/>
          <p:cNvSpPr txBox="1"/>
          <p:nvPr/>
        </p:nvSpPr>
        <p:spPr>
          <a:xfrm>
            <a:off x="6889715" y="998990"/>
            <a:ext cx="2011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"/>
          <p:cNvSpPr/>
          <p:nvPr/>
        </p:nvSpPr>
        <p:spPr>
          <a:xfrm flipH="1" rot="1584902">
            <a:off x="4708684" y="1234427"/>
            <a:ext cx="1782432" cy="450172"/>
          </a:xfrm>
          <a:prstGeom prst="flowChartInputOutput">
            <a:avLst/>
          </a:prstGeom>
          <a:solidFill>
            <a:srgbClr val="8F3E3E"/>
          </a:solidFill>
          <a:ln cap="flat" cmpd="sng" w="9525">
            <a:solidFill>
              <a:srgbClr val="8F3E3E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"/>
          <p:cNvSpPr/>
          <p:nvPr/>
        </p:nvSpPr>
        <p:spPr>
          <a:xfrm flipH="1" rot="1584910">
            <a:off x="3781992" y="1503375"/>
            <a:ext cx="1793767" cy="450175"/>
          </a:xfrm>
          <a:prstGeom prst="flowChartInputOutput">
            <a:avLst/>
          </a:prstGeom>
          <a:solidFill>
            <a:srgbClr val="3C5D5B"/>
          </a:solidFill>
          <a:ln cap="flat" cmpd="sng" w="9525">
            <a:solidFill>
              <a:srgbClr val="3C5D5B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"/>
          <p:cNvSpPr txBox="1"/>
          <p:nvPr/>
        </p:nvSpPr>
        <p:spPr>
          <a:xfrm>
            <a:off x="1427450" y="861850"/>
            <a:ext cx="1979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¿Por qué se va a hacer?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"/>
          <p:cNvSpPr txBox="1"/>
          <p:nvPr/>
        </p:nvSpPr>
        <p:spPr>
          <a:xfrm>
            <a:off x="3407150" y="3388950"/>
            <a:ext cx="2046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s-CO" sz="2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¿Para qué se va a hacer?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"/>
          <p:cNvSpPr txBox="1"/>
          <p:nvPr/>
        </p:nvSpPr>
        <p:spPr>
          <a:xfrm>
            <a:off x="7354075" y="3566150"/>
            <a:ext cx="23439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¿Cómo se va a hacer?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"/>
          <p:cNvSpPr txBox="1"/>
          <p:nvPr/>
        </p:nvSpPr>
        <p:spPr>
          <a:xfrm>
            <a:off x="5722250" y="1143750"/>
            <a:ext cx="2920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O" sz="22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¿Qué problemáticas resuelve?</a:t>
            </a:r>
            <a:endParaRPr b="1" i="0" sz="22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"/>
          <p:cNvSpPr txBox="1"/>
          <p:nvPr/>
        </p:nvSpPr>
        <p:spPr>
          <a:xfrm>
            <a:off x="330055" y="673125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"/>
          <p:cNvSpPr txBox="1"/>
          <p:nvPr/>
        </p:nvSpPr>
        <p:spPr>
          <a:xfrm>
            <a:off x="2190770" y="318342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"/>
          <p:cNvSpPr txBox="1"/>
          <p:nvPr/>
        </p:nvSpPr>
        <p:spPr>
          <a:xfrm>
            <a:off x="4491605" y="96959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6111800" y="3237110"/>
            <a:ext cx="10974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CO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"/>
          <p:cNvSpPr txBox="1"/>
          <p:nvPr/>
        </p:nvSpPr>
        <p:spPr>
          <a:xfrm>
            <a:off x="2875550" y="120825"/>
            <a:ext cx="402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C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"/>
          <p:cNvSpPr/>
          <p:nvPr/>
        </p:nvSpPr>
        <p:spPr>
          <a:xfrm>
            <a:off x="3574900" y="1383400"/>
            <a:ext cx="4944600" cy="36708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"/>
          <p:cNvSpPr txBox="1"/>
          <p:nvPr/>
        </p:nvSpPr>
        <p:spPr>
          <a:xfrm>
            <a:off x="4214975" y="1603275"/>
            <a:ext cx="4012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motivos que nos llevaron a hacer este proyecto es poder crear un sistema que ayude a solucionar algunos problemas de pequeñas empresas </a:t>
            </a:r>
            <a:r>
              <a:rPr lang="es-CO" sz="1300"/>
              <a:t>a llevar un control más eficaz en cuanto a cantidad de productos, para así poder realizar un correcto inventario ser capaces de medir un futuro inventario y no tener el consecuente de </a:t>
            </a:r>
            <a:r>
              <a:rPr lang="es-CO" sz="1300"/>
              <a:t>pérdidas</a:t>
            </a:r>
            <a:r>
              <a:rPr lang="es-CO" sz="1300"/>
              <a:t> en dinero, Este proyecto beneficiará a aquellas microempresas que no cuenten con los 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CO" sz="1300"/>
              <a:t>medios para realizar un registro digital 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CO" sz="1300"/>
              <a:t>inteligente que posibilite un mejor manejo del producto que ingresa y que se vende. Todo esto será posible al crear el S.M.I.E.P, pues será un sistema integrado a empresas pequeñas para el manejo de inventarios.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3752975" y="1246425"/>
            <a:ext cx="4944600" cy="341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"/>
          <p:cNvSpPr txBox="1"/>
          <p:nvPr/>
        </p:nvSpPr>
        <p:spPr>
          <a:xfrm>
            <a:off x="5284495" y="1318520"/>
            <a:ext cx="1554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Justificación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 txBox="1"/>
          <p:nvPr/>
        </p:nvSpPr>
        <p:spPr>
          <a:xfrm>
            <a:off x="3752975" y="1136850"/>
            <a:ext cx="126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7200"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7"/>
          <p:cNvSpPr txBox="1"/>
          <p:nvPr/>
        </p:nvSpPr>
        <p:spPr>
          <a:xfrm rot="10800000">
            <a:off x="7492375" y="3422225"/>
            <a:ext cx="126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7200"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f4436165e_1_16"/>
          <p:cNvSpPr txBox="1"/>
          <p:nvPr/>
        </p:nvSpPr>
        <p:spPr>
          <a:xfrm>
            <a:off x="457200" y="1190525"/>
            <a:ext cx="54162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/>
              <a:t>Tendremos un sistema de inventario que facilitara las necesidades del personal de la tienda, lo que buscamos con los inventarios es tener una mejor estructuración en los productos que ingresan a la tienda, con la finalidad de cada cierre de mes tener las cuentas de aquellos productos represados o dañados que debe solicitar un cambio o reportarlo como perdida y también los productos que más se vendieron y los que no, con todo esto se tendrá un sistema automatizado que proporciona la facilidad de un inventario pertinente y calcular los detalles desglosados de descuadres, junto con faltantes calculados de la venta del día a la hora del cierre.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565" name="Google Shape;565;gef4436165e_1_16"/>
          <p:cNvSpPr txBox="1"/>
          <p:nvPr/>
        </p:nvSpPr>
        <p:spPr>
          <a:xfrm>
            <a:off x="274325" y="690648"/>
            <a:ext cx="40179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Alcance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f4436165e_1_16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ef4436165e_1_16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02f80bedd_0_8"/>
          <p:cNvSpPr txBox="1"/>
          <p:nvPr/>
        </p:nvSpPr>
        <p:spPr>
          <a:xfrm>
            <a:off x="388700" y="729725"/>
            <a:ext cx="54162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500">
                <a:solidFill>
                  <a:schemeClr val="dk1"/>
                </a:solidFill>
              </a:rPr>
              <a:t>Al</a:t>
            </a:r>
            <a:r>
              <a:rPr lang="es-CO" sz="1500">
                <a:solidFill>
                  <a:schemeClr val="dk1"/>
                </a:solidFill>
              </a:rPr>
              <a:t> aplicativo se le delegará la tarea de facilitar y expresar numéricamente los productos en stock disponibles, almacenados, vendidos y dará un aviso si es necesario hacer un pedido y cómo realizarlo. De igual forma, llegará hasta el punto de almacenar ventas, ingresos y egresos de dinero para cualificar la rentabilidad del negocio en cuanto a los productos que se venden, pues este llegará a realizar la función, en un apartado especial, de calcular la cantidad de ventas del día y así poder sacar un estimado de efectivo obtenido, para poder ingresar el valor del conteo final de dinero y que SMIEP se encargue de calcular un descuadre, faltantes y diga de cuanto 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CO" sz="1500">
                <a:solidFill>
                  <a:schemeClr val="dk1"/>
                </a:solidFill>
              </a:rPr>
              <a:t>De ser necesario, se hará una petición a los encargados de la tienda y se dedicará un poco más de tiempo a investigar; esto como recurso de apoyo.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573" name="Google Shape;573;gf02f80bedd_0_8"/>
          <p:cNvSpPr txBox="1"/>
          <p:nvPr/>
        </p:nvSpPr>
        <p:spPr>
          <a:xfrm>
            <a:off x="5308560" y="5163120"/>
            <a:ext cx="2189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Photo by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Dave Hoefler</a:t>
            </a:r>
            <a:r>
              <a:rPr b="0" i="0" lang="es-C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s-CO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Unsplash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f02f80bedd_0_8"/>
          <p:cNvSpPr/>
          <p:nvPr/>
        </p:nvSpPr>
        <p:spPr>
          <a:xfrm>
            <a:off x="5873400" y="1190520"/>
            <a:ext cx="4094270" cy="4094270"/>
          </a:xfrm>
          <a:custGeom>
            <a:rect b="b" l="l" r="r" t="t"/>
            <a:pathLst>
              <a:path extrusionOk="0" h="11374" w="11374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2021-09-08T14:32:07Z</dcterms:created>
</cp:coreProperties>
</file>